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hdphoto1.wdp" ContentType="image/vnd.ms-photo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3D759F-B13C-4AD1-88D0-709C76475B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5539A8-9828-44B2-A8DA-632EE807EE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F28CE1-C625-40AF-B150-EA26F99F4EE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0B10CF-C5FF-455E-8388-B60A046FDAE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6AFD3D-3465-48B6-9C09-015B723AA2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5002C82-F301-489E-AF7A-DD516EF5B9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DAA890-9A6E-42BE-A29A-9333CC5544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BEB9D4-5FFF-4E22-A37C-2033FF2D5B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958BCDD-85E7-40B2-82A8-35ABEB05E5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7402E84-2C0A-4910-954B-AA84FA30F6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7B015D-BB53-4EE0-B42A-9DC35007DC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0EC4C8-8F7D-4B76-9332-0B70540E5F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A477C7-589C-491C-A3CE-54A5D8CCEF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343108-C795-455A-89C6-9D95353FF5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C91BAB-1437-42DC-A553-E69CE94E2B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D8D9EB-118A-48E4-A7D0-2250141D88D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C63496-0043-48B1-86E2-A906BCA2DFD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FED461-2AD2-43BA-A44F-89726AA2F1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774D66-75A6-49E8-B60F-B124DFB225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A183DC-2932-4E2E-AFDB-5B4A3BC979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7A8876-822B-4343-9552-77DED07515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F2175B-95E8-4BA2-A258-D919221D8E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52C51E-9D76-4A9B-B69E-DFDBF72DF9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62CE80-30F8-417F-AC9C-06E1D6E099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990033"/>
            </a:gs>
            <a:gs pos="100000">
              <a:srgbClr val="000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4DC9FD7-79F8-4DF7-8B64-D4FD37CBCA07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3800" spc="-1" strike="noStrike">
                <a:solidFill>
                  <a:srgbClr val="000000"/>
                </a:solidFill>
                <a:latin typeface="Times New Roman"/>
              </a:rPr>
              <a:t>Clique para editar o formato do texto do título</a:t>
            </a:r>
            <a:endParaRPr b="0" lang="pt-BR" sz="3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Times New Roman"/>
              </a:rPr>
              <a:t>Clique para editar o formato de texto dos </a:t>
            </a:r>
            <a:r>
              <a:rPr b="0" lang="pt-BR" sz="3200" spc="-1" strike="noStrike">
                <a:solidFill>
                  <a:srgbClr val="000000"/>
                </a:solidFill>
                <a:latin typeface="Times New Roman"/>
              </a:rPr>
              <a:t>tópicos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2.º nível de tópicos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3.º nível de tópicos</a:t>
            </a:r>
            <a:endParaRPr b="0" lang="pt-BR" sz="2000" spc="-1" strike="noStrike">
              <a:solidFill>
                <a:srgbClr val="000000"/>
              </a:solidFill>
              <a:latin typeface="Times New Roman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Times New Roman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Times New Roman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990033"/>
            </a:gs>
            <a:gs pos="100000">
              <a:srgbClr val="000099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Times New Roman"/>
              </a:rPr>
              <a:t>Clique para editar o estilo do título mestre</a:t>
            </a:r>
            <a:endParaRPr b="0" lang="pt-BR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pt-BR" sz="3200" spc="-1" strike="noStrike">
                <a:solidFill>
                  <a:srgbClr val="000000"/>
                </a:solidFill>
                <a:latin typeface="Times New Roman"/>
              </a:rPr>
              <a:t>Clique para editar os estilos do texto mestre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Times New Roman"/>
              </a:rPr>
              <a:t>Segundo nível</a:t>
            </a:r>
            <a:endParaRPr b="0" lang="pt-BR" sz="2800" spc="-1" strike="noStrike">
              <a:solidFill>
                <a:srgbClr val="000000"/>
              </a:solidFill>
              <a:latin typeface="Times New Roman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Times New Roman"/>
              </a:rPr>
              <a:t>Terceiro nível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Quarto nível</a:t>
            </a:r>
            <a:endParaRPr b="0" lang="pt-BR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OpenSymbol"/>
              <a:buChar char="»"/>
            </a:pPr>
            <a:r>
              <a:rPr b="0" lang="pt-BR" sz="2000" spc="-1" strike="noStrike">
                <a:solidFill>
                  <a:srgbClr val="000000"/>
                </a:solidFill>
                <a:latin typeface="Times New Roman"/>
              </a:rPr>
              <a:t>Quinto nível</a:t>
            </a:r>
            <a:endParaRPr b="0" lang="pt-BR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68580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553080" y="6248520"/>
            <a:ext cx="190476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E57898D-9082-456B-BE39-38C7A4E9FBAD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2"/>
          <p:cNvSpPr/>
          <p:nvPr/>
        </p:nvSpPr>
        <p:spPr>
          <a:xfrm>
            <a:off x="112680" y="476640"/>
            <a:ext cx="8714880" cy="2832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1" lang="pt-BR" sz="6000" spc="-1" strike="noStrike">
                <a:solidFill>
                  <a:srgbClr val="ffff00"/>
                </a:solidFill>
                <a:latin typeface="Arial"/>
              </a:rPr>
              <a:t>Ciência de Dados Aplicada a Bíblia</a:t>
            </a:r>
            <a:endParaRPr b="0" lang="pt-BR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 Box 18"/>
          <p:cNvSpPr/>
          <p:nvPr/>
        </p:nvSpPr>
        <p:spPr>
          <a:xfrm>
            <a:off x="1403640" y="4005000"/>
            <a:ext cx="65523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2200"/>
              </a:spcBef>
            </a:pPr>
            <a:r>
              <a:rPr b="1" lang="pt-BR" sz="4400" spc="-1" strike="noStrike">
                <a:solidFill>
                  <a:srgbClr val="ffffff"/>
                </a:solidFill>
                <a:latin typeface="Arial"/>
              </a:rPr>
              <a:t>Igrejas da Área Rondon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Montserrat"/>
              </a:rPr>
              <a:t>Análise de palavras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5" name="Imagem 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GlowDiffused intensity="7"/>
                    </a14:imgEffect>
                  </a14:imgLayer>
                </a14:imgProps>
              </a:ext>
            </a:extLst>
          </a:blip>
          <a:stretch/>
        </p:blipFill>
        <p:spPr>
          <a:xfrm>
            <a:off x="161640" y="1809720"/>
            <a:ext cx="8820000" cy="4438080"/>
          </a:xfrm>
          <a:prstGeom prst="rect">
            <a:avLst/>
          </a:prstGeom>
          <a:ln w="0">
            <a:noFill/>
          </a:ln>
        </p:spPr>
      </p:pic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Toda a Escritura é divinamente inspirada, e proveitosa para ensinar, para redarguir, para corrigir, para instruir em justiça;” 2 Timóteo 3:16;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Sabendo primeiramente isto: que nenhuma profecia da Escritura é de particular interpretação. Porque a profecia nunca foi produzida por vontade de homem algum, mas os homens santos de Deus falaram inspirados pelo Espírito Santo.” 2 Pedro 1:20,21;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Toda a palavra de Deus é pura; escudo é para os que confiam nele.” Provérbios 30:5.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Montserrat"/>
              </a:rPr>
              <a:t>Análise de palavras de Cantares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8" name="Imagem 3" descr=""/>
          <p:cNvPicPr/>
          <p:nvPr/>
        </p:nvPicPr>
        <p:blipFill>
          <a:blip r:embed="rId1"/>
          <a:stretch/>
        </p:blipFill>
        <p:spPr>
          <a:xfrm>
            <a:off x="107640" y="1781640"/>
            <a:ext cx="8928720" cy="4492800"/>
          </a:xfrm>
          <a:prstGeom prst="rect">
            <a:avLst/>
          </a:prstGeom>
          <a:ln w="0">
            <a:noFill/>
          </a:ln>
        </p:spPr>
      </p:pic>
      <p:sp>
        <p:nvSpPr>
          <p:cNvPr id="109" name="Retângulo 5"/>
          <p:cNvSpPr/>
          <p:nvPr/>
        </p:nvSpPr>
        <p:spPr>
          <a:xfrm rot="10800000">
            <a:off x="360" y="6021720"/>
            <a:ext cx="9143640" cy="935640"/>
          </a:xfrm>
          <a:prstGeom prst="rect">
            <a:avLst/>
          </a:prstGeom>
          <a:gradFill rotWithShape="0">
            <a:gsLst>
              <a:gs pos="25000">
                <a:srgbClr val="ffffff">
                  <a:alpha val="0"/>
                </a:srgbClr>
              </a:gs>
              <a:gs pos="100000">
                <a:srgbClr val="99003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3800" spc="-1" strike="noStrike">
              <a:solidFill>
                <a:schemeClr val="lt1"/>
              </a:solidFill>
              <a:latin typeface="Times New Roman"/>
            </a:endParaRPr>
          </a:p>
        </p:txBody>
      </p:sp>
    </p:spTree>
  </p:cSld>
  <p:transition spd="slow">
    <p:push dir="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2"/>
          <p:cNvSpPr/>
          <p:nvPr/>
        </p:nvSpPr>
        <p:spPr>
          <a:xfrm>
            <a:off x="112680" y="476640"/>
            <a:ext cx="8714880" cy="2832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50000"/>
              </a:lnSpc>
            </a:pPr>
            <a:r>
              <a:rPr b="1" lang="pt-BR" sz="6000" spc="-1" strike="noStrike">
                <a:solidFill>
                  <a:srgbClr val="ffff00"/>
                </a:solidFill>
                <a:latin typeface="Arial"/>
              </a:rPr>
              <a:t>Ciência de Dados Aplicada a Bíblia</a:t>
            </a:r>
            <a:endParaRPr b="0" lang="pt-BR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Text Box 18"/>
          <p:cNvSpPr/>
          <p:nvPr/>
        </p:nvSpPr>
        <p:spPr>
          <a:xfrm>
            <a:off x="1403640" y="4005000"/>
            <a:ext cx="65523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2200"/>
              </a:spcBef>
            </a:pPr>
            <a:r>
              <a:rPr b="1" lang="pt-BR" sz="4400" spc="-1" strike="noStrike">
                <a:solidFill>
                  <a:srgbClr val="ffffff"/>
                </a:solidFill>
                <a:latin typeface="Arial"/>
              </a:rPr>
              <a:t>Igrejas da Área Rondon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tângulo 1"/>
          <p:cNvSpPr/>
          <p:nvPr/>
        </p:nvSpPr>
        <p:spPr>
          <a:xfrm>
            <a:off x="0" y="0"/>
            <a:ext cx="9143640" cy="2232000"/>
          </a:xfrm>
          <a:prstGeom prst="rect">
            <a:avLst/>
          </a:prstGeom>
          <a:gradFill rotWithShape="0">
            <a:gsLst>
              <a:gs pos="25000">
                <a:srgbClr val="ffffff">
                  <a:alpha val="0"/>
                </a:srgbClr>
              </a:gs>
              <a:gs pos="100000">
                <a:srgbClr val="070099"/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3800" spc="-1" strike="noStrike">
              <a:solidFill>
                <a:schemeClr val="lt1"/>
              </a:solidFill>
              <a:latin typeface="Times New Roman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Montserrat"/>
              </a:rPr>
              <a:t>O que é ciência de dados?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Utiliza métodos estatísticos, matemáticos e de programação para analisar e interpretar dados;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Busca extrair </a:t>
            </a:r>
            <a:r>
              <a:rPr b="0" i="1" lang="pt-BR" sz="2400" spc="-1" strike="noStrike">
                <a:solidFill>
                  <a:srgbClr val="000000"/>
                </a:solidFill>
                <a:latin typeface="Arial"/>
              </a:rPr>
              <a:t>insights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 (conhecimento) a partir dos dados para tomar decisões;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Usada em diversos campos, como negócios, saúde, ciências sociais e tecnologia;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Área em constante crescimento e demanda, devido à quantidade cada vez maior de dados gerados.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Montserrat"/>
              </a:rPr>
              <a:t>Ciência de dados e a Bíblia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Alguns números: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Testamentos: 2;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Livros: 66;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Capítulos: 1189;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Versículos: 31096;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Palavras: 358209.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ransition spd="slow"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Montserrat"/>
              </a:rPr>
              <a:t>Ranqueamento de livros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90" name="Tabela 7"/>
          <p:cNvGraphicFramePr/>
          <p:nvPr/>
        </p:nvGraphicFramePr>
        <p:xfrm>
          <a:off x="318240" y="2352240"/>
          <a:ext cx="2471400" cy="2224800"/>
        </p:xfrm>
        <a:graphic>
          <a:graphicData uri="http://schemas.openxmlformats.org/drawingml/2006/table">
            <a:tbl>
              <a:tblPr/>
              <a:tblGrid>
                <a:gridCol w="1235880"/>
                <a:gridCol w="123588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Livro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Capítulos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Salmos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150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Isaías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66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Jeremias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52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Gênesis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50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Ezequiel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48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Tabela 7"/>
          <p:cNvGraphicFramePr/>
          <p:nvPr/>
        </p:nvGraphicFramePr>
        <p:xfrm>
          <a:off x="3330720" y="2352240"/>
          <a:ext cx="2471400" cy="2224800"/>
        </p:xfrm>
        <a:graphic>
          <a:graphicData uri="http://schemas.openxmlformats.org/drawingml/2006/table">
            <a:tbl>
              <a:tblPr/>
              <a:tblGrid>
                <a:gridCol w="1235880"/>
                <a:gridCol w="123588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Livro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Versos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Salmos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2461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Gênesis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1531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Jeremias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1364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Isaías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1292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Números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1286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ela 7"/>
          <p:cNvGraphicFramePr/>
          <p:nvPr/>
        </p:nvGraphicFramePr>
        <p:xfrm>
          <a:off x="6343200" y="2352240"/>
          <a:ext cx="2471400" cy="2224800"/>
        </p:xfrm>
        <a:graphic>
          <a:graphicData uri="http://schemas.openxmlformats.org/drawingml/2006/table">
            <a:tbl>
              <a:tblPr/>
              <a:tblGrid>
                <a:gridCol w="1235880"/>
                <a:gridCol w="123588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Livro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chemeClr val="lt1"/>
                          </a:solidFill>
                          <a:latin typeface="Arial"/>
                        </a:rPr>
                        <a:t>Palavras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Jeremias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19515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Salmos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19192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Gênesis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17579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Ezequiel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17564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7f5e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Isaías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chemeClr val="dk1"/>
                          </a:solidFill>
                          <a:latin typeface="Arial"/>
                        </a:rPr>
                        <a:t>16538</a:t>
                      </a:r>
                      <a:endParaRPr b="0" lang="pt-BR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cecdd"/>
                    </a:solidFill>
                  </a:tcPr>
                </a:tc>
              </a:tr>
            </a:tbl>
          </a:graphicData>
        </a:graphic>
      </p:graphicFrame>
      <p:pic>
        <p:nvPicPr>
          <p:cNvPr id="93" name="Imagem 5" descr=""/>
          <p:cNvPicPr/>
          <p:nvPr/>
        </p:nvPicPr>
        <p:blipFill>
          <a:blip r:embed="rId1"/>
          <a:stretch/>
        </p:blipFill>
        <p:spPr>
          <a:xfrm>
            <a:off x="174240" y="2207160"/>
            <a:ext cx="8795160" cy="28980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Montserrat"/>
              </a:rPr>
              <a:t>Maior versículo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Ester 8:9:</a:t>
            </a:r>
            <a:endParaRPr b="0" lang="pt-BR" sz="2400" spc="-1" strike="noStrike">
              <a:solidFill>
                <a:srgbClr val="000000"/>
              </a:solidFill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i="1" lang="pt-BR" sz="2000" spc="-1" strike="noStrike">
                <a:solidFill>
                  <a:srgbClr val="000000"/>
                </a:solidFill>
                <a:latin typeface="Times New Roman"/>
              </a:rPr>
              <a:t>Então foram chamados os secretários do rei naquele mesmo tempo, no terceiro mês, que é o mês de sivã, no vigésimo terceiro dia;  e se escreveu conforme tudo quanto Mordecai ordenou a respeito dos judeus, aos sátrapas, aos governadores e aos príncipes das províncias, que se estendem da Índia até a Etiópia, cento e vinte e sete províncias, a cada província segundo o seu modo de escrever, e a cada povo conforme a sua língua; como também aos judeus segundo o seu modo de escrever e conforme a tua língua.</a:t>
            </a:r>
            <a:endParaRPr b="0" lang="pt-BR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Montserrat"/>
              </a:rPr>
              <a:t>Análise de palavras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7" name="Imagem 5" descr=""/>
          <p:cNvPicPr/>
          <p:nvPr/>
        </p:nvPicPr>
        <p:blipFill>
          <a:blip r:embed="rId1"/>
          <a:stretch/>
        </p:blipFill>
        <p:spPr>
          <a:xfrm>
            <a:off x="1014480" y="1845000"/>
            <a:ext cx="7114680" cy="44128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Montserrat"/>
              </a:rPr>
              <a:t>Análise de palavras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9" name="Imagem 7" descr="Gráfico, Gráfico de mapa de árvore&#10;&#10;Descrição gerada automaticamente"/>
          <p:cNvPicPr/>
          <p:nvPr/>
        </p:nvPicPr>
        <p:blipFill>
          <a:blip r:embed="rId1"/>
          <a:stretch/>
        </p:blipFill>
        <p:spPr>
          <a:xfrm>
            <a:off x="33480" y="1921320"/>
            <a:ext cx="9077040" cy="42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Montserrat"/>
              </a:rPr>
              <a:t>Análise de palavras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1" name="Imagem 3" descr=""/>
          <p:cNvPicPr/>
          <p:nvPr/>
        </p:nvPicPr>
        <p:blipFill>
          <a:blip r:embed="rId1"/>
          <a:stretch/>
        </p:blipFill>
        <p:spPr>
          <a:xfrm>
            <a:off x="1727640" y="1412640"/>
            <a:ext cx="5688360" cy="565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pt-BR" sz="3200" spc="-1" strike="noStrike">
                <a:solidFill>
                  <a:srgbClr val="000000"/>
                </a:solidFill>
                <a:latin typeface="Montserrat"/>
              </a:rPr>
              <a:t>Análise de palavras</a:t>
            </a:r>
            <a:endParaRPr b="0" lang="pt-BR" sz="3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" name="Imagem 4" descr=""/>
          <p:cNvPicPr/>
          <p:nvPr/>
        </p:nvPicPr>
        <p:blipFill>
          <a:blip r:embed="rId1"/>
          <a:stretch/>
        </p:blipFill>
        <p:spPr>
          <a:xfrm>
            <a:off x="161640" y="1809720"/>
            <a:ext cx="8820000" cy="443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10602</TotalTime>
  <Application>LibreOffice/7.5.4.2$Linux_X86_64 LibreOffice_project/50$Build-2</Application>
  <AppVersion>15.0000</AppVersion>
  <Words>376</Words>
  <Paragraphs>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2003-07-27T11:50:32Z</dcterms:created>
  <dc:creator>Leonel</dc:creator>
  <dc:description/>
  <dc:language>pt-BR</dc:language>
  <cp:lastModifiedBy>Lucas Costa</cp:lastModifiedBy>
  <dcterms:modified xsi:type="dcterms:W3CDTF">2023-07-28T16:22:08Z</dcterms:modified>
  <cp:revision>412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Apresentação na tela (4:3)</vt:lpwstr>
  </property>
  <property fmtid="{D5CDD505-2E9C-101B-9397-08002B2CF9AE}" pid="3" name="Slides">
    <vt:i4>13</vt:i4>
  </property>
</Properties>
</file>